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mple Display" pitchFamily="2" charset="-128"/>
      <p:regular r:id="rId17"/>
    </p:embeddedFont>
    <p:embeddedFont>
      <p:font typeface="Playfair Display" pitchFamily="2" charset="77"/>
      <p:regular r:id="rId18"/>
      <p:bold r:id="rId19"/>
      <p:italic r:id="rId20"/>
      <p:boldItalic r:id="rId21"/>
    </p:embeddedFont>
    <p:embeddedFont>
      <p:font typeface="Playfair Display Bold" pitchFamily="2" charset="77"/>
      <p:regular r:id="rId22"/>
      <p:bold r:id="rId23"/>
    </p:embeddedFont>
    <p:embeddedFont>
      <p:font typeface="Public Sans" pitchFamily="2" charset="77"/>
      <p:regular r:id="rId24"/>
    </p:embeddedFont>
    <p:embeddedFont>
      <p:font typeface="Public Sans Bold" pitchFamily="2" charset="77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 autoAdjust="0"/>
    <p:restoredTop sz="94640" autoAdjust="0"/>
  </p:normalViewPr>
  <p:slideViewPr>
    <p:cSldViewPr>
      <p:cViewPr varScale="1">
        <p:scale>
          <a:sx n="71" d="100"/>
          <a:sy n="71" d="100"/>
        </p:scale>
        <p:origin x="66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6724196"/>
          </a:xfrm>
          <a:prstGeom prst="rect">
            <a:avLst/>
          </a:prstGeom>
          <a:solidFill>
            <a:srgbClr val="445DA6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734265" y="6224061"/>
            <a:ext cx="4376118" cy="1000271"/>
            <a:chOff x="0" y="0"/>
            <a:chExt cx="5834825" cy="133369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834825" cy="1333694"/>
              <a:chOff x="0" y="0"/>
              <a:chExt cx="5359237" cy="122498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360507" cy="1224987"/>
              </a:xfrm>
              <a:custGeom>
                <a:avLst/>
                <a:gdLst/>
                <a:ahLst/>
                <a:cxnLst/>
                <a:rect l="l" t="t" r="r" b="b"/>
                <a:pathLst>
                  <a:path w="5360507" h="1224987">
                    <a:moveTo>
                      <a:pt x="4806787" y="1224987"/>
                    </a:moveTo>
                    <a:lnTo>
                      <a:pt x="553720" y="1224987"/>
                    </a:lnTo>
                    <a:cubicBezTo>
                      <a:pt x="247650" y="1224987"/>
                      <a:pt x="0" y="950753"/>
                      <a:pt x="0" y="613208"/>
                    </a:cubicBezTo>
                    <a:cubicBezTo>
                      <a:pt x="0" y="274256"/>
                      <a:pt x="247650" y="0"/>
                      <a:pt x="553720" y="0"/>
                    </a:cubicBezTo>
                    <a:lnTo>
                      <a:pt x="4806787" y="0"/>
                    </a:lnTo>
                    <a:cubicBezTo>
                      <a:pt x="5112857" y="0"/>
                      <a:pt x="5360507" y="274256"/>
                      <a:pt x="5360507" y="613208"/>
                    </a:cubicBezTo>
                    <a:cubicBezTo>
                      <a:pt x="5359237" y="950753"/>
                      <a:pt x="5111587" y="1224987"/>
                      <a:pt x="4806787" y="1224987"/>
                    </a:cubicBezTo>
                    <a:close/>
                  </a:path>
                </a:pathLst>
              </a:custGeom>
              <a:solidFill>
                <a:srgbClr val="96A4C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536214" y="226201"/>
              <a:ext cx="4762396" cy="805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3"/>
                </a:lnSpc>
              </a:pPr>
              <a:r>
                <a:rPr lang="en-US" sz="3602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Authors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66090" y="7711262"/>
            <a:ext cx="6199171" cy="1708669"/>
            <a:chOff x="0" y="0"/>
            <a:chExt cx="8265562" cy="2278225"/>
          </a:xfrm>
        </p:grpSpPr>
        <p:sp>
          <p:nvSpPr>
            <p:cNvPr id="8" name="TextBox 8"/>
            <p:cNvSpPr txBox="1"/>
            <p:nvPr/>
          </p:nvSpPr>
          <p:spPr>
            <a:xfrm>
              <a:off x="0" y="407515"/>
              <a:ext cx="8265562" cy="187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700" b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The 40th ACM/SIGAPP Symposium On Applied Computing</a:t>
              </a:r>
            </a:p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endParaRPr lang="en-US" sz="27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2700"/>
              <a:ext cx="8265562" cy="0"/>
            </a:xfrm>
            <a:prstGeom prst="line">
              <a:avLst/>
            </a:prstGeom>
            <a:ln w="25400" cap="flat">
              <a:solidFill>
                <a:srgbClr val="96A4C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45922" y="7711262"/>
            <a:ext cx="6199171" cy="2104859"/>
            <a:chOff x="0" y="0"/>
            <a:chExt cx="8265562" cy="280647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782435"/>
              <a:ext cx="8265562" cy="1024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Human AI Empowerment Lab, Clemson University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07515"/>
              <a:ext cx="8265562" cy="1235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 b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Sravani Pati, Vamsi Krishna Pasam, Carlos Toxtli Hernandez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0" y="12700"/>
              <a:ext cx="8265562" cy="0"/>
            </a:xfrm>
            <a:prstGeom prst="line">
              <a:avLst/>
            </a:prstGeom>
            <a:ln w="25400" cap="flat">
              <a:solidFill>
                <a:srgbClr val="96A4C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66090" y="5529335"/>
            <a:ext cx="6199171" cy="1830135"/>
            <a:chOff x="0" y="0"/>
            <a:chExt cx="19518926" cy="576242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518926" cy="5762426"/>
            </a:xfrm>
            <a:custGeom>
              <a:avLst/>
              <a:gdLst/>
              <a:ahLst/>
              <a:cxnLst/>
              <a:rect l="l" t="t" r="r" b="b"/>
              <a:pathLst>
                <a:path w="19518926" h="5762426">
                  <a:moveTo>
                    <a:pt x="17567035" y="5762426"/>
                  </a:moveTo>
                  <a:lnTo>
                    <a:pt x="1951893" y="5762426"/>
                  </a:lnTo>
                  <a:cubicBezTo>
                    <a:pt x="874448" y="5762426"/>
                    <a:pt x="0" y="5504269"/>
                    <a:pt x="0" y="5186183"/>
                  </a:cubicBezTo>
                  <a:lnTo>
                    <a:pt x="0" y="576243"/>
                  </a:lnTo>
                  <a:cubicBezTo>
                    <a:pt x="0" y="258157"/>
                    <a:pt x="874448" y="0"/>
                    <a:pt x="1951893" y="0"/>
                  </a:cubicBezTo>
                  <a:lnTo>
                    <a:pt x="17567035" y="0"/>
                  </a:lnTo>
                  <a:cubicBezTo>
                    <a:pt x="18644479" y="0"/>
                    <a:pt x="19518926" y="258157"/>
                    <a:pt x="19518926" y="576243"/>
                  </a:cubicBezTo>
                  <a:lnTo>
                    <a:pt x="19518926" y="5186183"/>
                  </a:lnTo>
                  <a:cubicBezTo>
                    <a:pt x="19518926" y="5504269"/>
                    <a:pt x="18644479" y="5762426"/>
                    <a:pt x="17567035" y="5762426"/>
                  </a:cubicBezTo>
                  <a:close/>
                </a:path>
              </a:pathLst>
            </a:custGeom>
            <a:blipFill>
              <a:blip r:embed="rId2"/>
              <a:stretch>
                <a:fillRect t="-6696" b="-669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945922" y="2141941"/>
            <a:ext cx="14749711" cy="238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5400" spc="-54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AI-POWERED COMMENT TRIAGE FOR EFFICIENT COLLABORATION AND FEEDBACK MANAGEMENT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22739" y="1253401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D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278475" y="0"/>
            <a:ext cx="9525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32652" y="3381629"/>
            <a:ext cx="15822695" cy="4727030"/>
          </a:xfrm>
          <a:custGeom>
            <a:avLst/>
            <a:gdLst/>
            <a:ahLst/>
            <a:cxnLst/>
            <a:rect l="l" t="t" r="r" b="b"/>
            <a:pathLst>
              <a:path w="15822695" h="4727030">
                <a:moveTo>
                  <a:pt x="0" y="0"/>
                </a:moveTo>
                <a:lnTo>
                  <a:pt x="15822696" y="0"/>
                </a:lnTo>
                <a:lnTo>
                  <a:pt x="15822696" y="4727030"/>
                </a:lnTo>
                <a:lnTo>
                  <a:pt x="0" y="4727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267095" y="780296"/>
            <a:ext cx="226822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15966387" cy="2352929"/>
            <a:chOff x="0" y="0"/>
            <a:chExt cx="21288516" cy="3137238"/>
          </a:xfrm>
        </p:grpSpPr>
        <p:sp>
          <p:nvSpPr>
            <p:cNvPr id="6" name="TextBox 6"/>
            <p:cNvSpPr txBox="1"/>
            <p:nvPr/>
          </p:nvSpPr>
          <p:spPr>
            <a:xfrm>
              <a:off x="0" y="679788"/>
              <a:ext cx="21288516" cy="245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84"/>
                </a:lnSpc>
              </a:pPr>
              <a:r>
                <a:rPr lang="en-US" sz="5154">
                  <a:solidFill>
                    <a:srgbClr val="FFFFFF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Triage System Test Cases (Expected Outcomes)</a:t>
              </a:r>
            </a:p>
            <a:p>
              <a:pPr marL="0" lvl="0" indent="0" algn="l">
                <a:lnSpc>
                  <a:spcPts val="7864"/>
                </a:lnSpc>
                <a:spcBef>
                  <a:spcPct val="0"/>
                </a:spcBef>
              </a:pPr>
              <a:endParaRPr lang="en-US" sz="5154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1405749" cy="427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60"/>
                </a:lnSpc>
              </a:pPr>
              <a:r>
                <a:rPr lang="en-US" sz="2237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D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278475" y="0"/>
            <a:ext cx="9525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2924303"/>
            <a:ext cx="16230600" cy="4848892"/>
          </a:xfrm>
          <a:custGeom>
            <a:avLst/>
            <a:gdLst/>
            <a:ahLst/>
            <a:cxnLst/>
            <a:rect l="l" t="t" r="r" b="b"/>
            <a:pathLst>
              <a:path w="16230600" h="4848892">
                <a:moveTo>
                  <a:pt x="0" y="0"/>
                </a:moveTo>
                <a:lnTo>
                  <a:pt x="16230600" y="0"/>
                </a:lnTo>
                <a:lnTo>
                  <a:pt x="16230600" y="4848892"/>
                </a:lnTo>
                <a:lnTo>
                  <a:pt x="0" y="4848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267095" y="780296"/>
            <a:ext cx="226822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15966387" cy="2410079"/>
            <a:chOff x="0" y="0"/>
            <a:chExt cx="21288516" cy="3213438"/>
          </a:xfrm>
        </p:grpSpPr>
        <p:sp>
          <p:nvSpPr>
            <p:cNvPr id="6" name="TextBox 6"/>
            <p:cNvSpPr txBox="1"/>
            <p:nvPr/>
          </p:nvSpPr>
          <p:spPr>
            <a:xfrm>
              <a:off x="0" y="670263"/>
              <a:ext cx="21288516" cy="2543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64"/>
                </a:lnSpc>
              </a:pPr>
              <a:r>
                <a:rPr lang="en-US" sz="5554">
                  <a:solidFill>
                    <a:srgbClr val="FFFFFF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Triage System Predicted (System Outcomes)</a:t>
              </a:r>
            </a:p>
            <a:p>
              <a:pPr marL="0" lvl="0" indent="0" algn="l">
                <a:lnSpc>
                  <a:spcPts val="7864"/>
                </a:lnSpc>
                <a:spcBef>
                  <a:spcPct val="0"/>
                </a:spcBef>
              </a:pPr>
              <a:endParaRPr lang="en-US" sz="5554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1405749" cy="427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60"/>
                </a:lnSpc>
              </a:pPr>
              <a:r>
                <a:rPr lang="en-US" sz="2237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11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513684"/>
            <a:ext cx="16230217" cy="985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1547" lvl="1" indent="-305774" algn="l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Successfully prioritized comments based on urgency, importance, and actionability.</a:t>
            </a:r>
          </a:p>
          <a:p>
            <a:pPr algn="l">
              <a:lnSpc>
                <a:spcPts val="3965"/>
              </a:lnSpc>
              <a:spcBef>
                <a:spcPct val="0"/>
              </a:spcBef>
            </a:pPr>
            <a:endParaRPr lang="en-US" sz="2832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D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278475" y="0"/>
            <a:ext cx="9525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81969" y="2285559"/>
            <a:ext cx="12829468" cy="6703282"/>
          </a:xfrm>
          <a:custGeom>
            <a:avLst/>
            <a:gdLst/>
            <a:ahLst/>
            <a:cxnLst/>
            <a:rect l="l" t="t" r="r" b="b"/>
            <a:pathLst>
              <a:path w="12829468" h="6703282">
                <a:moveTo>
                  <a:pt x="0" y="0"/>
                </a:moveTo>
                <a:lnTo>
                  <a:pt x="12829468" y="0"/>
                </a:lnTo>
                <a:lnTo>
                  <a:pt x="12829468" y="6703283"/>
                </a:lnTo>
                <a:lnTo>
                  <a:pt x="0" y="6703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9" b="-4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267095" y="780296"/>
            <a:ext cx="226822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1028700" y="477959"/>
            <a:ext cx="15966387" cy="2381504"/>
            <a:chOff x="0" y="0"/>
            <a:chExt cx="21288516" cy="3175338"/>
          </a:xfrm>
        </p:grpSpPr>
        <p:sp>
          <p:nvSpPr>
            <p:cNvPr id="6" name="TextBox 6"/>
            <p:cNvSpPr txBox="1"/>
            <p:nvPr/>
          </p:nvSpPr>
          <p:spPr>
            <a:xfrm>
              <a:off x="0" y="660738"/>
              <a:ext cx="21288516" cy="251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24"/>
                </a:lnSpc>
              </a:pPr>
              <a:r>
                <a:rPr lang="en-US" sz="5354">
                  <a:solidFill>
                    <a:srgbClr val="FFFFFF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LDA-Based Thematic Analysis</a:t>
              </a:r>
            </a:p>
            <a:p>
              <a:pPr marL="0" lvl="0" indent="0" algn="l">
                <a:lnSpc>
                  <a:spcPts val="7864"/>
                </a:lnSpc>
                <a:spcBef>
                  <a:spcPct val="0"/>
                </a:spcBef>
              </a:pPr>
              <a:endParaRPr lang="en-US" sz="5354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1405749" cy="427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60"/>
                </a:lnSpc>
              </a:pPr>
              <a:r>
                <a:rPr lang="en-US" sz="2237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12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858328" y="9301672"/>
            <a:ext cx="16230217" cy="985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1547" lvl="1" indent="-305774" algn="l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Enhanced thematic context recognition, improving prioritization accuracy.</a:t>
            </a:r>
          </a:p>
          <a:p>
            <a:pPr algn="l">
              <a:lnSpc>
                <a:spcPts val="3965"/>
              </a:lnSpc>
              <a:spcBef>
                <a:spcPct val="0"/>
              </a:spcBef>
            </a:pPr>
            <a:endParaRPr lang="en-US" sz="2832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D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522839" y="0"/>
            <a:ext cx="6765161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089415" y="5346484"/>
            <a:ext cx="5632009" cy="851332"/>
            <a:chOff x="0" y="0"/>
            <a:chExt cx="7509346" cy="1135109"/>
          </a:xfrm>
        </p:grpSpPr>
        <p:sp>
          <p:nvSpPr>
            <p:cNvPr id="4" name="TextBox 4"/>
            <p:cNvSpPr txBox="1"/>
            <p:nvPr/>
          </p:nvSpPr>
          <p:spPr>
            <a:xfrm>
              <a:off x="0" y="534399"/>
              <a:ext cx="7509346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2700"/>
              <a:ext cx="7509346" cy="0"/>
            </a:xfrm>
            <a:prstGeom prst="line">
              <a:avLst/>
            </a:prstGeom>
            <a:ln w="25400" cap="flat">
              <a:solidFill>
                <a:srgbClr val="96A4C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016610" y="338181"/>
            <a:ext cx="5777619" cy="4805319"/>
            <a:chOff x="0" y="0"/>
            <a:chExt cx="6350000" cy="52813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281376"/>
            </a:xfrm>
            <a:custGeom>
              <a:avLst/>
              <a:gdLst/>
              <a:ahLst/>
              <a:cxnLst/>
              <a:rect l="l" t="t" r="r" b="b"/>
              <a:pathLst>
                <a:path w="6350000" h="5281376">
                  <a:moveTo>
                    <a:pt x="0" y="5013786"/>
                  </a:moveTo>
                  <a:lnTo>
                    <a:pt x="0" y="267590"/>
                  </a:lnTo>
                  <a:cubicBezTo>
                    <a:pt x="0" y="119711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120415"/>
                    <a:pt x="6350000" y="267590"/>
                  </a:cubicBezTo>
                  <a:lnTo>
                    <a:pt x="6350000" y="5013786"/>
                  </a:lnTo>
                  <a:cubicBezTo>
                    <a:pt x="6350000" y="5161664"/>
                    <a:pt x="6134100" y="5281376"/>
                    <a:pt x="5867400" y="5281376"/>
                  </a:cubicBezTo>
                  <a:lnTo>
                    <a:pt x="482600" y="5281376"/>
                  </a:lnTo>
                  <a:cubicBezTo>
                    <a:pt x="217170" y="5281376"/>
                    <a:pt x="0" y="5161664"/>
                    <a:pt x="0" y="5013786"/>
                  </a:cubicBezTo>
                  <a:close/>
                </a:path>
              </a:pathLst>
            </a:custGeom>
            <a:blipFill>
              <a:blip r:embed="rId2"/>
              <a:stretch>
                <a:fillRect l="-23930" r="-239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4525655" y="6269907"/>
            <a:ext cx="6086930" cy="3563621"/>
          </a:xfrm>
          <a:custGeom>
            <a:avLst/>
            <a:gdLst/>
            <a:ahLst/>
            <a:cxnLst/>
            <a:rect l="l" t="t" r="r" b="b"/>
            <a:pathLst>
              <a:path w="6086930" h="3563621">
                <a:moveTo>
                  <a:pt x="0" y="0"/>
                </a:moveTo>
                <a:lnTo>
                  <a:pt x="6086930" y="0"/>
                </a:lnTo>
                <a:lnTo>
                  <a:pt x="6086930" y="3563621"/>
                </a:lnTo>
                <a:lnTo>
                  <a:pt x="0" y="35636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351085" y="5718728"/>
            <a:ext cx="5108668" cy="4114800"/>
          </a:xfrm>
          <a:custGeom>
            <a:avLst/>
            <a:gdLst/>
            <a:ahLst/>
            <a:cxnLst/>
            <a:rect l="l" t="t" r="r" b="b"/>
            <a:pathLst>
              <a:path w="5108668" h="4114800">
                <a:moveTo>
                  <a:pt x="0" y="0"/>
                </a:moveTo>
                <a:lnTo>
                  <a:pt x="5108668" y="0"/>
                </a:lnTo>
                <a:lnTo>
                  <a:pt x="51086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1028700"/>
            <a:ext cx="9809894" cy="1571879"/>
            <a:chOff x="0" y="0"/>
            <a:chExt cx="13079858" cy="209583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51213"/>
              <a:ext cx="13079858" cy="144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64"/>
                </a:lnSpc>
                <a:spcBef>
                  <a:spcPct val="0"/>
                </a:spcBef>
              </a:pPr>
              <a:r>
                <a:rPr lang="en-US" sz="6554">
                  <a:solidFill>
                    <a:srgbClr val="FFFFFF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Conclusion!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863705" cy="427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60"/>
                </a:lnSpc>
              </a:pPr>
              <a:r>
                <a:rPr lang="en-US" sz="2237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13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2947587"/>
            <a:ext cx="9186651" cy="332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Key Contributions</a:t>
            </a:r>
          </a:p>
          <a:p>
            <a:pPr algn="l">
              <a:lnSpc>
                <a:spcPts val="3779"/>
              </a:lnSpc>
            </a:pPr>
            <a:endParaRPr lang="en-US" sz="2700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1165860" lvl="2" indent="-388620" algn="l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Effective automated comment triage system integrating ML and NLP techniques. </a:t>
            </a:r>
          </a:p>
          <a:p>
            <a:pPr marL="1165860" lvl="2" indent="-388620" algn="l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Demonstrated superiority of Transformer models and GEMMA-2B in comment classification tasks.</a:t>
            </a:r>
          </a:p>
          <a:p>
            <a:pPr algn="l">
              <a:lnSpc>
                <a:spcPts val="3779"/>
              </a:lnSpc>
            </a:pPr>
            <a:endParaRPr lang="en-US" sz="27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D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522839" y="0"/>
            <a:ext cx="6765161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089415" y="5346484"/>
            <a:ext cx="5632009" cy="851332"/>
            <a:chOff x="0" y="0"/>
            <a:chExt cx="7509346" cy="1135109"/>
          </a:xfrm>
        </p:grpSpPr>
        <p:sp>
          <p:nvSpPr>
            <p:cNvPr id="4" name="TextBox 4"/>
            <p:cNvSpPr txBox="1"/>
            <p:nvPr/>
          </p:nvSpPr>
          <p:spPr>
            <a:xfrm>
              <a:off x="0" y="534399"/>
              <a:ext cx="7509346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2700"/>
              <a:ext cx="7509346" cy="0"/>
            </a:xfrm>
            <a:prstGeom prst="line">
              <a:avLst/>
            </a:prstGeom>
            <a:ln w="25400" cap="flat">
              <a:solidFill>
                <a:srgbClr val="96A4C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016610" y="908591"/>
            <a:ext cx="5777619" cy="3644830"/>
            <a:chOff x="0" y="0"/>
            <a:chExt cx="6350000" cy="40059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4005918"/>
            </a:xfrm>
            <a:custGeom>
              <a:avLst/>
              <a:gdLst/>
              <a:ahLst/>
              <a:cxnLst/>
              <a:rect l="l" t="t" r="r" b="b"/>
              <a:pathLst>
                <a:path w="6350000" h="4005918">
                  <a:moveTo>
                    <a:pt x="0" y="3802952"/>
                  </a:moveTo>
                  <a:lnTo>
                    <a:pt x="0" y="202967"/>
                  </a:lnTo>
                  <a:cubicBezTo>
                    <a:pt x="0" y="90801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91335"/>
                    <a:pt x="6350000" y="202967"/>
                  </a:cubicBezTo>
                  <a:lnTo>
                    <a:pt x="6350000" y="3802952"/>
                  </a:lnTo>
                  <a:cubicBezTo>
                    <a:pt x="6350000" y="3915118"/>
                    <a:pt x="6134100" y="4005918"/>
                    <a:pt x="5867400" y="4005918"/>
                  </a:cubicBezTo>
                  <a:lnTo>
                    <a:pt x="482600" y="4005918"/>
                  </a:lnTo>
                  <a:cubicBezTo>
                    <a:pt x="217170" y="4005918"/>
                    <a:pt x="0" y="3915118"/>
                    <a:pt x="0" y="3802952"/>
                  </a:cubicBezTo>
                  <a:close/>
                </a:path>
              </a:pathLst>
            </a:custGeom>
            <a:blipFill>
              <a:blip r:embed="rId2"/>
              <a:stretch>
                <a:fillRect l="-11498" t="-3891" r="-8912" b="-34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016610" y="6024095"/>
            <a:ext cx="6178598" cy="3543969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445D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4420" r="-44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1028700"/>
            <a:ext cx="9809894" cy="1457579"/>
            <a:chOff x="0" y="0"/>
            <a:chExt cx="13079858" cy="194343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660738"/>
              <a:ext cx="13079858" cy="1282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04"/>
                </a:lnSpc>
                <a:spcBef>
                  <a:spcPct val="0"/>
                </a:spcBef>
              </a:pPr>
              <a:r>
                <a:rPr lang="en-US" sz="5754">
                  <a:solidFill>
                    <a:srgbClr val="FFFFFF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Limitations &amp; Future Work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863705" cy="427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60"/>
                </a:lnSpc>
              </a:pPr>
              <a:r>
                <a:rPr lang="en-US" sz="2237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14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2947587"/>
            <a:ext cx="9186651" cy="427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Limitations</a:t>
            </a:r>
          </a:p>
          <a:p>
            <a:pPr marL="1165860" lvl="2" indent="-388620" algn="l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Class imbalance and sentiment prediction accuracy.</a:t>
            </a:r>
          </a:p>
          <a:p>
            <a:pPr algn="l">
              <a:lnSpc>
                <a:spcPts val="3779"/>
              </a:lnSpc>
            </a:pPr>
            <a:endParaRPr lang="en-US" sz="27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Future Directions</a:t>
            </a:r>
          </a:p>
          <a:p>
            <a:pPr marL="1165860" lvl="2" indent="-388620" algn="l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Advanced model exploration (Gemini Pro 1.5, Gemini Flash).</a:t>
            </a:r>
          </a:p>
          <a:p>
            <a:pPr marL="1165860" lvl="2" indent="-388620" algn="l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Enhanced user interface integration and predictive automation.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D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906841" y="3311853"/>
            <a:ext cx="12474317" cy="3663294"/>
            <a:chOff x="0" y="0"/>
            <a:chExt cx="16632423" cy="4884392"/>
          </a:xfrm>
        </p:grpSpPr>
        <p:sp>
          <p:nvSpPr>
            <p:cNvPr id="4" name="TextBox 4"/>
            <p:cNvSpPr txBox="1"/>
            <p:nvPr/>
          </p:nvSpPr>
          <p:spPr>
            <a:xfrm>
              <a:off x="10" y="1148141"/>
              <a:ext cx="16632404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b="1">
                  <a:solidFill>
                    <a:srgbClr val="496294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Thank you!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767066" y="9525"/>
              <a:ext cx="1098291" cy="490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9"/>
                </a:lnSpc>
              </a:pPr>
              <a:r>
                <a:rPr lang="en-US" sz="2499" b="1">
                  <a:solidFill>
                    <a:srgbClr val="445DA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15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" y="4283682"/>
              <a:ext cx="1663241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  <p:sp>
          <p:nvSpPr>
            <p:cNvPr id="7" name="AutoShape 7"/>
            <p:cNvSpPr/>
            <p:nvPr/>
          </p:nvSpPr>
          <p:spPr>
            <a:xfrm>
              <a:off x="10" y="3657299"/>
              <a:ext cx="16632404" cy="12700"/>
            </a:xfrm>
            <a:prstGeom prst="line">
              <a:avLst/>
            </a:prstGeom>
            <a:ln w="25400" cap="flat">
              <a:solidFill>
                <a:srgbClr val="96A4C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84832" y="5546397"/>
            <a:ext cx="16195102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4"/>
              </a:lnSpc>
              <a:spcBef>
                <a:spcPct val="0"/>
              </a:spcBef>
            </a:pPr>
            <a:endParaRPr/>
          </a:p>
          <a:p>
            <a:pPr marL="0" lvl="0" indent="0" algn="l">
              <a:lnSpc>
                <a:spcPts val="6904"/>
              </a:lnSpc>
              <a:spcBef>
                <a:spcPct val="0"/>
              </a:spcBef>
            </a:pPr>
            <a:r>
              <a:rPr lang="en-US" sz="5754" u="none" strike="noStrike">
                <a:solidFill>
                  <a:srgbClr val="496294"/>
                </a:solidFill>
                <a:latin typeface="Ample Display"/>
                <a:ea typeface="Ample Display"/>
                <a:cs typeface="Ample Display"/>
                <a:sym typeface="Ample Display"/>
              </a:rPr>
              <a:t>&lt;Any_Questions?&gt;</a:t>
            </a:r>
          </a:p>
          <a:p>
            <a:pPr marL="0" lvl="0" indent="0" algn="l">
              <a:lnSpc>
                <a:spcPts val="6904"/>
              </a:lnSpc>
              <a:spcBef>
                <a:spcPct val="0"/>
              </a:spcBef>
            </a:pPr>
            <a:endParaRPr lang="en-US" sz="5754" u="none" strike="noStrike">
              <a:solidFill>
                <a:srgbClr val="496294"/>
              </a:solidFill>
              <a:latin typeface="Ample Display"/>
              <a:ea typeface="Ample Display"/>
              <a:cs typeface="Ample Display"/>
              <a:sym typeface="Ample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D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58848" y="785944"/>
            <a:ext cx="7300452" cy="4114800"/>
          </a:xfrm>
          <a:custGeom>
            <a:avLst/>
            <a:gdLst/>
            <a:ahLst/>
            <a:cxnLst/>
            <a:rect l="l" t="t" r="r" b="b"/>
            <a:pathLst>
              <a:path w="7300452" h="4114800">
                <a:moveTo>
                  <a:pt x="0" y="0"/>
                </a:moveTo>
                <a:lnTo>
                  <a:pt x="7300452" y="0"/>
                </a:lnTo>
                <a:lnTo>
                  <a:pt x="73004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958848" y="5469950"/>
            <a:ext cx="7394086" cy="4115576"/>
            <a:chOff x="0" y="0"/>
            <a:chExt cx="13462000" cy="7493000"/>
          </a:xfrm>
        </p:grpSpPr>
        <p:sp>
          <p:nvSpPr>
            <p:cNvPr id="4" name="Freeform 4"/>
            <p:cNvSpPr/>
            <p:nvPr/>
          </p:nvSpPr>
          <p:spPr>
            <a:xfrm>
              <a:off x="1280160" y="402590"/>
              <a:ext cx="10581640" cy="5863590"/>
            </a:xfrm>
            <a:custGeom>
              <a:avLst/>
              <a:gdLst/>
              <a:ahLst/>
              <a:cxnLst/>
              <a:rect l="l" t="t" r="r" b="b"/>
              <a:pathLst>
                <a:path w="10581640" h="5863590">
                  <a:moveTo>
                    <a:pt x="0" y="0"/>
                  </a:moveTo>
                  <a:lnTo>
                    <a:pt x="10581640" y="0"/>
                  </a:lnTo>
                  <a:lnTo>
                    <a:pt x="10581640" y="5863590"/>
                  </a:lnTo>
                  <a:lnTo>
                    <a:pt x="0" y="5863590"/>
                  </a:lnTo>
                  <a:close/>
                </a:path>
              </a:pathLst>
            </a:custGeom>
            <a:blipFill>
              <a:blip r:embed="rId4"/>
              <a:stretch>
                <a:fillRect t="-2898" b="-289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3462000" cy="7493000"/>
            </a:xfrm>
            <a:custGeom>
              <a:avLst/>
              <a:gdLst/>
              <a:ahLst/>
              <a:cxnLst/>
              <a:rect l="l" t="t" r="r" b="b"/>
              <a:pathLst>
                <a:path w="13462000" h="7493000">
                  <a:moveTo>
                    <a:pt x="0" y="0"/>
                  </a:moveTo>
                  <a:lnTo>
                    <a:pt x="13462000" y="0"/>
                  </a:lnTo>
                  <a:lnTo>
                    <a:pt x="13462000" y="7493000"/>
                  </a:lnTo>
                  <a:lnTo>
                    <a:pt x="0" y="7493000"/>
                  </a:lnTo>
                  <a:close/>
                </a:path>
              </a:pathLst>
            </a:custGeom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11300" y="186122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11300" y="2843344"/>
            <a:ext cx="7395240" cy="4684395"/>
            <a:chOff x="0" y="0"/>
            <a:chExt cx="9860321" cy="6245860"/>
          </a:xfrm>
        </p:grpSpPr>
        <p:sp>
          <p:nvSpPr>
            <p:cNvPr id="8" name="TextBox 8"/>
            <p:cNvSpPr txBox="1"/>
            <p:nvPr/>
          </p:nvSpPr>
          <p:spPr>
            <a:xfrm>
              <a:off x="0" y="-123825"/>
              <a:ext cx="9860321" cy="144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64"/>
                </a:lnSpc>
                <a:spcBef>
                  <a:spcPct val="0"/>
                </a:spcBef>
              </a:pPr>
              <a:r>
                <a:rPr lang="en-US" sz="6554" u="none" strike="noStrike">
                  <a:solidFill>
                    <a:srgbClr val="FFFFFF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Introduction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835150"/>
              <a:ext cx="9860321" cy="441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0" lvl="1" indent="-291465" algn="l">
                <a:lnSpc>
                  <a:spcPts val="3779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Essential for virtual teamwork (Google Docs, Confluence).</a:t>
              </a:r>
            </a:p>
            <a:p>
              <a:pPr marL="582930" lvl="1" indent="-291465" algn="l">
                <a:lnSpc>
                  <a:spcPts val="3779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Challenges: Increasing comment volume, difficult to manage manually.</a:t>
              </a:r>
            </a:p>
            <a:p>
              <a:pPr marL="582930" lvl="1" indent="-291465" algn="l">
                <a:lnSpc>
                  <a:spcPts val="3779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Objective: Develop an automated AI-driven system to categorize and prioritize comments.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D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522839" y="0"/>
            <a:ext cx="6765161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089415" y="5346484"/>
            <a:ext cx="5632009" cy="851332"/>
            <a:chOff x="0" y="0"/>
            <a:chExt cx="7509346" cy="1135109"/>
          </a:xfrm>
        </p:grpSpPr>
        <p:sp>
          <p:nvSpPr>
            <p:cNvPr id="4" name="TextBox 4"/>
            <p:cNvSpPr txBox="1"/>
            <p:nvPr/>
          </p:nvSpPr>
          <p:spPr>
            <a:xfrm>
              <a:off x="0" y="534399"/>
              <a:ext cx="7509346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2700"/>
              <a:ext cx="7509346" cy="0"/>
            </a:xfrm>
            <a:prstGeom prst="line">
              <a:avLst/>
            </a:prstGeom>
            <a:ln w="25400" cap="flat">
              <a:solidFill>
                <a:srgbClr val="96A4C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016610" y="5624631"/>
            <a:ext cx="5777619" cy="4451271"/>
            <a:chOff x="0" y="0"/>
            <a:chExt cx="6350000" cy="48922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4892253"/>
            </a:xfrm>
            <a:custGeom>
              <a:avLst/>
              <a:gdLst/>
              <a:ahLst/>
              <a:cxnLst/>
              <a:rect l="l" t="t" r="r" b="b"/>
              <a:pathLst>
                <a:path w="6350000" h="4892253">
                  <a:moveTo>
                    <a:pt x="0" y="4644379"/>
                  </a:moveTo>
                  <a:lnTo>
                    <a:pt x="0" y="247874"/>
                  </a:lnTo>
                  <a:cubicBezTo>
                    <a:pt x="0" y="110891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111543"/>
                    <a:pt x="6350000" y="247874"/>
                  </a:cubicBezTo>
                  <a:lnTo>
                    <a:pt x="6350000" y="4644379"/>
                  </a:lnTo>
                  <a:cubicBezTo>
                    <a:pt x="6350000" y="4781362"/>
                    <a:pt x="6134100" y="4892253"/>
                    <a:pt x="5867400" y="4892253"/>
                  </a:cubicBezTo>
                  <a:lnTo>
                    <a:pt x="482600" y="4892253"/>
                  </a:lnTo>
                  <a:cubicBezTo>
                    <a:pt x="217170" y="4892253"/>
                    <a:pt x="0" y="4781362"/>
                    <a:pt x="0" y="4644379"/>
                  </a:cubicBezTo>
                  <a:close/>
                </a:path>
              </a:pathLst>
            </a:custGeom>
            <a:blipFill>
              <a:blip r:embed="rId2"/>
              <a:stretch>
                <a:fillRect l="-26524" t="-33358" r="-273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43805" y="556238"/>
            <a:ext cx="5777619" cy="4356885"/>
            <a:chOff x="0" y="0"/>
            <a:chExt cx="6687059" cy="50426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87058" cy="5042691"/>
            </a:xfrm>
            <a:custGeom>
              <a:avLst/>
              <a:gdLst/>
              <a:ahLst/>
              <a:cxnLst/>
              <a:rect l="l" t="t" r="r" b="b"/>
              <a:pathLst>
                <a:path w="6687058" h="5042691">
                  <a:moveTo>
                    <a:pt x="0" y="4787195"/>
                  </a:moveTo>
                  <a:lnTo>
                    <a:pt x="0" y="255496"/>
                  </a:lnTo>
                  <a:cubicBezTo>
                    <a:pt x="0" y="114301"/>
                    <a:pt x="227360" y="0"/>
                    <a:pt x="508216" y="0"/>
                  </a:cubicBezTo>
                  <a:lnTo>
                    <a:pt x="6178842" y="0"/>
                  </a:lnTo>
                  <a:cubicBezTo>
                    <a:pt x="6459699" y="0"/>
                    <a:pt x="6687058" y="114973"/>
                    <a:pt x="6687058" y="255496"/>
                  </a:cubicBezTo>
                  <a:lnTo>
                    <a:pt x="6687058" y="4787195"/>
                  </a:lnTo>
                  <a:cubicBezTo>
                    <a:pt x="6687058" y="4928390"/>
                    <a:pt x="6459699" y="5042691"/>
                    <a:pt x="6178842" y="5042691"/>
                  </a:cubicBezTo>
                  <a:lnTo>
                    <a:pt x="508216" y="5042691"/>
                  </a:lnTo>
                  <a:cubicBezTo>
                    <a:pt x="228697" y="5042691"/>
                    <a:pt x="0" y="4928390"/>
                    <a:pt x="0" y="4787195"/>
                  </a:cubicBezTo>
                  <a:close/>
                </a:path>
              </a:pathLst>
            </a:custGeom>
            <a:blipFill>
              <a:blip r:embed="rId3"/>
              <a:stretch>
                <a:fillRect l="-17030" r="-170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2917864"/>
            <a:ext cx="9809894" cy="597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4"/>
              </a:lnSpc>
            </a:pPr>
            <a:r>
              <a:rPr lang="en-US" sz="4254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Can collaborative platforms keep pace with the scale and complexity of user feedback as comment threads become increasingly layered and dynamic?</a:t>
            </a:r>
          </a:p>
          <a:p>
            <a:pPr algn="l">
              <a:lnSpc>
                <a:spcPts val="5344"/>
              </a:lnSpc>
            </a:pPr>
            <a:endParaRPr lang="en-US" sz="4254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5344"/>
              </a:lnSpc>
            </a:pPr>
            <a:endParaRPr lang="en-US" sz="4254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5344"/>
              </a:lnSpc>
            </a:pPr>
            <a:endParaRPr lang="en-US" sz="4254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5344"/>
              </a:lnSpc>
            </a:pPr>
            <a:endParaRPr lang="en-US" sz="4254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>
              <a:lnSpc>
                <a:spcPts val="5344"/>
              </a:lnSpc>
              <a:spcBef>
                <a:spcPct val="0"/>
              </a:spcBef>
            </a:pPr>
            <a:endParaRPr lang="en-US" sz="4254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182833" y="6417082"/>
            <a:ext cx="2452287" cy="3250019"/>
          </a:xfrm>
          <a:custGeom>
            <a:avLst/>
            <a:gdLst/>
            <a:ahLst/>
            <a:cxnLst/>
            <a:rect l="l" t="t" r="r" b="b"/>
            <a:pathLst>
              <a:path w="2452287" h="3250019">
                <a:moveTo>
                  <a:pt x="0" y="0"/>
                </a:moveTo>
                <a:lnTo>
                  <a:pt x="2452287" y="0"/>
                </a:lnTo>
                <a:lnTo>
                  <a:pt x="2452287" y="3250019"/>
                </a:lnTo>
                <a:lnTo>
                  <a:pt x="0" y="3250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852970" y="6417082"/>
            <a:ext cx="3985624" cy="3297198"/>
          </a:xfrm>
          <a:custGeom>
            <a:avLst/>
            <a:gdLst/>
            <a:ahLst/>
            <a:cxnLst/>
            <a:rect l="l" t="t" r="r" b="b"/>
            <a:pathLst>
              <a:path w="3985624" h="3297198">
                <a:moveTo>
                  <a:pt x="0" y="0"/>
                </a:moveTo>
                <a:lnTo>
                  <a:pt x="3985624" y="0"/>
                </a:lnTo>
                <a:lnTo>
                  <a:pt x="3985624" y="3297198"/>
                </a:lnTo>
                <a:lnTo>
                  <a:pt x="0" y="32971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1028700"/>
            <a:ext cx="9809894" cy="1571879"/>
            <a:chOff x="0" y="0"/>
            <a:chExt cx="13079858" cy="209583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651213"/>
              <a:ext cx="13079858" cy="144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64"/>
                </a:lnSpc>
                <a:spcBef>
                  <a:spcPct val="0"/>
                </a:spcBef>
              </a:pPr>
              <a:r>
                <a:rPr lang="en-US" sz="6554">
                  <a:solidFill>
                    <a:srgbClr val="FFFFFF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Problem Statement!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863705" cy="427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60"/>
                </a:lnSpc>
              </a:pPr>
              <a:r>
                <a:rPr lang="en-US" sz="2237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681054" y="0"/>
            <a:ext cx="12606946" cy="10287000"/>
          </a:xfrm>
          <a:prstGeom prst="rect">
            <a:avLst/>
          </a:prstGeom>
          <a:solidFill>
            <a:srgbClr val="445DA6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55028" y="1591386"/>
            <a:ext cx="5848007" cy="1711868"/>
            <a:chOff x="0" y="0"/>
            <a:chExt cx="7797342" cy="2282490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50"/>
              <a:ext cx="7797342" cy="187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Effectiveness of Hierarchical Capsule Networks vs. Transformer models.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269790"/>
              <a:ext cx="7797342" cy="0"/>
            </a:xfrm>
            <a:prstGeom prst="line">
              <a:avLst/>
            </a:prstGeom>
            <a:ln w="25400" cap="flat">
              <a:solidFill>
                <a:srgbClr val="96A4C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655028" y="4801024"/>
            <a:ext cx="5848007" cy="1235618"/>
            <a:chOff x="0" y="0"/>
            <a:chExt cx="7797342" cy="1647490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7797342" cy="1235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GEMMA-2B performance in Zero-shot vs. N-shot learning.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634790"/>
              <a:ext cx="7797342" cy="0"/>
            </a:xfrm>
            <a:prstGeom prst="line">
              <a:avLst/>
            </a:prstGeom>
            <a:ln w="25400" cap="flat">
              <a:solidFill>
                <a:srgbClr val="96A4C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655028" y="7891104"/>
            <a:ext cx="5848007" cy="1235618"/>
            <a:chOff x="0" y="0"/>
            <a:chExt cx="7797342" cy="164749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7797342" cy="1235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Role of LDA in enhancing thematic insights and triage accuracy.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1634790"/>
              <a:ext cx="7797342" cy="0"/>
            </a:xfrm>
            <a:prstGeom prst="line">
              <a:avLst/>
            </a:prstGeom>
            <a:ln w="25400" cap="flat">
              <a:solidFill>
                <a:srgbClr val="96A4C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8219836" y="915220"/>
            <a:ext cx="1930278" cy="2388033"/>
          </a:xfrm>
          <a:custGeom>
            <a:avLst/>
            <a:gdLst/>
            <a:ahLst/>
            <a:cxnLst/>
            <a:rect l="l" t="t" r="r" b="b"/>
            <a:pathLst>
              <a:path w="1930278" h="2388033">
                <a:moveTo>
                  <a:pt x="0" y="0"/>
                </a:moveTo>
                <a:lnTo>
                  <a:pt x="1930278" y="0"/>
                </a:lnTo>
                <a:lnTo>
                  <a:pt x="1930278" y="2388033"/>
                </a:lnTo>
                <a:lnTo>
                  <a:pt x="0" y="2388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219836" y="4376369"/>
            <a:ext cx="2233865" cy="1660273"/>
          </a:xfrm>
          <a:custGeom>
            <a:avLst/>
            <a:gdLst/>
            <a:ahLst/>
            <a:cxnLst/>
            <a:rect l="l" t="t" r="r" b="b"/>
            <a:pathLst>
              <a:path w="2233865" h="1660273">
                <a:moveTo>
                  <a:pt x="0" y="0"/>
                </a:moveTo>
                <a:lnTo>
                  <a:pt x="2233865" y="0"/>
                </a:lnTo>
                <a:lnTo>
                  <a:pt x="2233865" y="1660273"/>
                </a:lnTo>
                <a:lnTo>
                  <a:pt x="0" y="16602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219836" y="7217742"/>
            <a:ext cx="1880541" cy="1908980"/>
          </a:xfrm>
          <a:custGeom>
            <a:avLst/>
            <a:gdLst/>
            <a:ahLst/>
            <a:cxnLst/>
            <a:rect l="l" t="t" r="r" b="b"/>
            <a:pathLst>
              <a:path w="1880541" h="1908980">
                <a:moveTo>
                  <a:pt x="0" y="0"/>
                </a:moveTo>
                <a:lnTo>
                  <a:pt x="1880541" y="0"/>
                </a:lnTo>
                <a:lnTo>
                  <a:pt x="1880541" y="1908980"/>
                </a:lnTo>
                <a:lnTo>
                  <a:pt x="0" y="19089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028700" y="1707547"/>
            <a:ext cx="4213617" cy="2554694"/>
            <a:chOff x="0" y="0"/>
            <a:chExt cx="5618156" cy="340625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818634"/>
              <a:ext cx="5618156" cy="258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20"/>
                </a:lnSpc>
                <a:spcBef>
                  <a:spcPct val="0"/>
                </a:spcBef>
              </a:pPr>
              <a:r>
                <a:rPr lang="en-US" sz="6100" u="none" strike="noStrike">
                  <a:solidFill>
                    <a:srgbClr val="445DA6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Research Questions!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525"/>
              <a:ext cx="756481" cy="490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49"/>
                </a:lnSpc>
              </a:pPr>
              <a:r>
                <a:rPr lang="en-US" sz="2499" b="1">
                  <a:solidFill>
                    <a:srgbClr val="445DA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827131" cy="10287000"/>
          </a:xfrm>
          <a:prstGeom prst="rect">
            <a:avLst/>
          </a:prstGeom>
          <a:solidFill>
            <a:srgbClr val="445DA6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23225" y="1707989"/>
            <a:ext cx="4580681" cy="6871022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t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42052" y="973718"/>
            <a:ext cx="9186651" cy="8339580"/>
            <a:chOff x="0" y="0"/>
            <a:chExt cx="12248868" cy="1111944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98730"/>
              <a:ext cx="12248868" cy="822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0" lvl="1" indent="-291465" algn="l">
                <a:lnSpc>
                  <a:spcPts val="3779"/>
                </a:lnSpc>
                <a:buFont typeface="Arial"/>
                <a:buChar char="•"/>
              </a:pPr>
              <a:r>
                <a:rPr lang="en-US" sz="2700" b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Dataset</a:t>
              </a:r>
            </a:p>
            <a:p>
              <a:pPr marL="1165860" lvl="2" indent="-388620" algn="l">
                <a:lnSpc>
                  <a:spcPts val="3779"/>
                </a:lnSpc>
                <a:buFont typeface="Arial"/>
                <a:buChar char="⚬"/>
              </a:pPr>
              <a:r>
                <a:rPr lang="en-US" sz="270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Curated 4,991 comment dataset with hierarchical labels.</a:t>
              </a:r>
            </a:p>
            <a:p>
              <a:pPr marL="582930" lvl="1" indent="-291465" algn="l">
                <a:lnSpc>
                  <a:spcPts val="3779"/>
                </a:lnSpc>
                <a:buFont typeface="Arial"/>
                <a:buChar char="•"/>
              </a:pPr>
              <a:r>
                <a:rPr lang="en-US" sz="2700" b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Machine Learning Approaches</a:t>
              </a:r>
            </a:p>
            <a:p>
              <a:pPr marL="1165860" lvl="2" indent="-388620" algn="l">
                <a:lnSpc>
                  <a:spcPts val="3779"/>
                </a:lnSpc>
                <a:buFont typeface="Arial"/>
                <a:buChar char="⚬"/>
              </a:pPr>
              <a:r>
                <a:rPr lang="en-US" sz="270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Transformer Models: BERT, RoBERTa</a:t>
              </a:r>
            </a:p>
            <a:p>
              <a:pPr marL="1165860" lvl="2" indent="-388620" algn="l">
                <a:lnSpc>
                  <a:spcPts val="3779"/>
                </a:lnSpc>
                <a:buFont typeface="Arial"/>
                <a:buChar char="⚬"/>
              </a:pPr>
              <a:r>
                <a:rPr lang="en-US" sz="270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Hierarchical Models: H-CapsNet, HAN</a:t>
              </a:r>
            </a:p>
            <a:p>
              <a:pPr marL="1165860" lvl="2" indent="-388620" algn="l">
                <a:lnSpc>
                  <a:spcPts val="3779"/>
                </a:lnSpc>
                <a:buFont typeface="Arial"/>
                <a:buChar char="⚬"/>
              </a:pPr>
              <a:r>
                <a:rPr lang="en-US" sz="270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Large Language Model: GEMMA-2B (zero-shot &amp; few-shot learning)</a:t>
              </a:r>
            </a:p>
            <a:p>
              <a:pPr marL="1165860" lvl="2" indent="-388620" algn="l">
                <a:lnSpc>
                  <a:spcPts val="3779"/>
                </a:lnSpc>
                <a:buFont typeface="Arial"/>
                <a:buChar char="⚬"/>
              </a:pPr>
              <a:r>
                <a:rPr lang="en-US" sz="270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Thematic Analysis: Latent Dirichlet Allocation (LDA)</a:t>
              </a:r>
            </a:p>
            <a:p>
              <a:pPr marL="582930" lvl="1" indent="-291465" algn="l">
                <a:lnSpc>
                  <a:spcPts val="3779"/>
                </a:lnSpc>
                <a:buFont typeface="Arial"/>
                <a:buChar char="•"/>
              </a:pPr>
              <a:r>
                <a:rPr lang="en-US" sz="2700" b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Priority Dimensions:</a:t>
              </a:r>
              <a:r>
                <a:rPr lang="en-US" sz="270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urgency, importance, sentiment, actionability, resolution status, thematic relevance.</a:t>
              </a:r>
            </a:p>
            <a:p>
              <a:pPr algn="l">
                <a:lnSpc>
                  <a:spcPts val="3779"/>
                </a:lnSpc>
              </a:pPr>
              <a:endPara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43482"/>
              <a:ext cx="12248868" cy="144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</a:pPr>
              <a:r>
                <a:rPr lang="en-US" sz="6500">
                  <a:solidFill>
                    <a:srgbClr val="445DA6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Methodology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1094739" cy="490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49"/>
                </a:lnSpc>
              </a:pPr>
              <a:r>
                <a:rPr lang="en-US" sz="2499" b="1">
                  <a:solidFill>
                    <a:srgbClr val="445DA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D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278475" y="0"/>
            <a:ext cx="9525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3766159"/>
            <a:ext cx="18278475" cy="4455378"/>
          </a:xfrm>
          <a:custGeom>
            <a:avLst/>
            <a:gdLst/>
            <a:ahLst/>
            <a:cxnLst/>
            <a:rect l="l" t="t" r="r" b="b"/>
            <a:pathLst>
              <a:path w="18278475" h="4455378">
                <a:moveTo>
                  <a:pt x="0" y="0"/>
                </a:moveTo>
                <a:lnTo>
                  <a:pt x="18278475" y="0"/>
                </a:lnTo>
                <a:lnTo>
                  <a:pt x="18278475" y="4455378"/>
                </a:lnTo>
                <a:lnTo>
                  <a:pt x="0" y="4455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267095" y="780296"/>
            <a:ext cx="226822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15966387" cy="2562479"/>
            <a:chOff x="0" y="0"/>
            <a:chExt cx="21288516" cy="3416638"/>
          </a:xfrm>
        </p:grpSpPr>
        <p:sp>
          <p:nvSpPr>
            <p:cNvPr id="6" name="TextBox 6"/>
            <p:cNvSpPr txBox="1"/>
            <p:nvPr/>
          </p:nvSpPr>
          <p:spPr>
            <a:xfrm>
              <a:off x="0" y="651213"/>
              <a:ext cx="21288516" cy="2765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64"/>
                </a:lnSpc>
              </a:pPr>
              <a:r>
                <a:rPr lang="en-US" sz="6554">
                  <a:solidFill>
                    <a:srgbClr val="FFFFFF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Hierarchical Taxonomy of Comments</a:t>
              </a:r>
            </a:p>
            <a:p>
              <a:pPr marL="0" lvl="0" indent="0" algn="l">
                <a:lnSpc>
                  <a:spcPts val="7864"/>
                </a:lnSpc>
                <a:spcBef>
                  <a:spcPct val="0"/>
                </a:spcBef>
              </a:pPr>
              <a:endParaRPr lang="en-US" sz="6554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1405749" cy="427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60"/>
                </a:lnSpc>
              </a:pPr>
              <a:r>
                <a:rPr lang="en-US" sz="2237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827131" cy="10287000"/>
          </a:xfrm>
          <a:prstGeom prst="rect">
            <a:avLst/>
          </a:prstGeom>
          <a:solidFill>
            <a:srgbClr val="445DA6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23225" y="1707989"/>
            <a:ext cx="4580681" cy="6871022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t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42052" y="4124062"/>
            <a:ext cx="9186651" cy="475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Development of Triage System</a:t>
            </a:r>
          </a:p>
          <a:p>
            <a:pPr marL="1165860" lvl="2" indent="-388620" algn="l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Custom rule-based system with integrated ML components (GEMMA-2B, Hugging Face, LDA).</a:t>
            </a:r>
          </a:p>
          <a:p>
            <a:pPr marL="1165860" lvl="2" indent="-388620" algn="l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Priority scoring mechanism and triage categorization.</a:t>
            </a:r>
          </a:p>
          <a:p>
            <a:pPr algn="l"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Experimental Environment</a:t>
            </a:r>
          </a:p>
          <a:p>
            <a:pPr marL="1165860" lvl="2" indent="-388620" algn="l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High-performance computing (60 CPU cores, 120 GB RAM, 8 GPUs, SSD storage).</a:t>
            </a:r>
          </a:p>
          <a:p>
            <a:pPr algn="l"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842052" y="1650357"/>
            <a:ext cx="9186651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445DA6"/>
                </a:solidFill>
                <a:latin typeface="Ample Display"/>
                <a:ea typeface="Ample Display"/>
                <a:cs typeface="Ample Display"/>
                <a:sym typeface="Ample Display"/>
              </a:rPr>
              <a:t>Work Summary</a:t>
            </a:r>
          </a:p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endParaRPr lang="en-US" sz="6500">
              <a:solidFill>
                <a:srgbClr val="445DA6"/>
              </a:solidFill>
              <a:latin typeface="Ample Display"/>
              <a:ea typeface="Ample Display"/>
              <a:cs typeface="Ample Display"/>
              <a:sym typeface="Ample Displ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42052" y="983243"/>
            <a:ext cx="821054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>
                <a:solidFill>
                  <a:srgbClr val="445DA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197543" cy="10287000"/>
          </a:xfrm>
          <a:prstGeom prst="rect">
            <a:avLst/>
          </a:prstGeom>
          <a:solidFill>
            <a:srgbClr val="445DA6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620912" y="1235563"/>
            <a:ext cx="6955720" cy="82296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45" y="1549003"/>
            <a:ext cx="7271454" cy="760272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08535" y="8722374"/>
            <a:ext cx="292638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Back to Agenda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383" y="4973208"/>
            <a:ext cx="8114917" cy="3957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5"/>
              </a:lnSpc>
            </a:pPr>
            <a:endParaRPr/>
          </a:p>
          <a:p>
            <a:pPr marL="611547" lvl="1" indent="-305774" algn="l">
              <a:lnSpc>
                <a:spcPts val="3965"/>
              </a:lnSpc>
              <a:buFont typeface="Arial"/>
              <a:buChar char="•"/>
            </a:pPr>
            <a:r>
              <a:rPr lang="en-US" sz="2832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GEMMA-2B</a:t>
            </a:r>
            <a:r>
              <a:rPr lang="en-US" sz="28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: 0.7133 (highest performance in zero-shot and N-shot scenarios)</a:t>
            </a:r>
          </a:p>
          <a:p>
            <a:pPr marL="611547" lvl="1" indent="-305774" algn="l">
              <a:lnSpc>
                <a:spcPts val="3965"/>
              </a:lnSpc>
              <a:buFont typeface="Arial"/>
              <a:buChar char="•"/>
            </a:pPr>
            <a:r>
              <a:rPr lang="en-US" sz="2832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BERT &amp; RoBERTa</a:t>
            </a:r>
            <a:r>
              <a:rPr lang="en-US" sz="28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: Strong general performance across categories.</a:t>
            </a:r>
          </a:p>
          <a:p>
            <a:pPr marL="611547" lvl="1" indent="-305774" algn="l">
              <a:lnSpc>
                <a:spcPts val="3965"/>
              </a:lnSpc>
              <a:spcBef>
                <a:spcPct val="0"/>
              </a:spcBef>
              <a:buFont typeface="Arial"/>
              <a:buChar char="•"/>
            </a:pPr>
            <a:r>
              <a:rPr lang="en-US" sz="2832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Hierarchical models (HAN, H-CapsNet)</a:t>
            </a:r>
            <a:r>
              <a:rPr lang="en-US" sz="28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: Lower performance in capturing broad contexts.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3871651"/>
            <a:ext cx="8114917" cy="587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6"/>
              </a:lnSpc>
              <a:spcBef>
                <a:spcPct val="0"/>
              </a:spcBef>
            </a:pPr>
            <a:r>
              <a:rPr lang="en-US" sz="3476" b="1">
                <a:solidFill>
                  <a:srgbClr val="496294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Overall Model Comparison</a:t>
            </a:r>
          </a:p>
        </p:txBody>
      </p:sp>
      <p:sp>
        <p:nvSpPr>
          <p:cNvPr id="8" name="AutoShape 8"/>
          <p:cNvSpPr/>
          <p:nvPr/>
        </p:nvSpPr>
        <p:spPr>
          <a:xfrm>
            <a:off x="9144000" y="4749756"/>
            <a:ext cx="8114917" cy="0"/>
          </a:xfrm>
          <a:prstGeom prst="line">
            <a:avLst/>
          </a:prstGeom>
          <a:ln w="28575" cap="flat">
            <a:solidFill>
              <a:srgbClr val="96A4C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9144000" y="1028700"/>
            <a:ext cx="7829550" cy="1697444"/>
            <a:chOff x="0" y="0"/>
            <a:chExt cx="10439400" cy="226325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18634"/>
              <a:ext cx="10439400" cy="144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</a:pPr>
              <a:r>
                <a:rPr lang="en-US" sz="6500">
                  <a:solidFill>
                    <a:srgbClr val="445DA6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Results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1062031" cy="490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49"/>
                </a:lnSpc>
              </a:pPr>
              <a:r>
                <a:rPr lang="en-US" sz="2499" b="1">
                  <a:solidFill>
                    <a:srgbClr val="445DA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08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197543" cy="10287000"/>
          </a:xfrm>
          <a:prstGeom prst="rect">
            <a:avLst/>
          </a:prstGeom>
          <a:solidFill>
            <a:srgbClr val="445DA6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620912" y="1235563"/>
            <a:ext cx="6955720" cy="82296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9" y="1516510"/>
            <a:ext cx="7589326" cy="799263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08535" y="8722374"/>
            <a:ext cx="292638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Back to Agenda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383" y="4973208"/>
            <a:ext cx="8114917" cy="148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5"/>
              </a:lnSpc>
            </a:pPr>
            <a:endParaRPr/>
          </a:p>
          <a:p>
            <a:pPr marL="611547" lvl="1" indent="-305774" algn="l">
              <a:lnSpc>
                <a:spcPts val="3965"/>
              </a:lnSpc>
              <a:spcBef>
                <a:spcPct val="0"/>
              </a:spcBef>
              <a:buFont typeface="Arial"/>
              <a:buChar char="•"/>
            </a:pPr>
            <a:r>
              <a:rPr lang="en-US" sz="28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Improvement observed with minimal data (5-shot), highest gains at 9-shot.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3871651"/>
            <a:ext cx="8114917" cy="587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6"/>
              </a:lnSpc>
              <a:spcBef>
                <a:spcPct val="0"/>
              </a:spcBef>
            </a:pPr>
            <a:r>
              <a:rPr lang="en-US" sz="3476" b="1">
                <a:solidFill>
                  <a:srgbClr val="496294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Impact of Zero-shot vs N-shot Learning</a:t>
            </a:r>
          </a:p>
        </p:txBody>
      </p:sp>
      <p:sp>
        <p:nvSpPr>
          <p:cNvPr id="8" name="AutoShape 8"/>
          <p:cNvSpPr/>
          <p:nvPr/>
        </p:nvSpPr>
        <p:spPr>
          <a:xfrm>
            <a:off x="9144000" y="4749756"/>
            <a:ext cx="8114917" cy="0"/>
          </a:xfrm>
          <a:prstGeom prst="line">
            <a:avLst/>
          </a:prstGeom>
          <a:ln w="28575" cap="flat">
            <a:solidFill>
              <a:srgbClr val="96A4C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9144000" y="1028700"/>
            <a:ext cx="7829550" cy="1697444"/>
            <a:chOff x="0" y="0"/>
            <a:chExt cx="10439400" cy="226325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18634"/>
              <a:ext cx="10439400" cy="144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</a:pPr>
              <a:r>
                <a:rPr lang="en-US" sz="6500">
                  <a:solidFill>
                    <a:srgbClr val="445DA6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Results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1062031" cy="490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49"/>
                </a:lnSpc>
              </a:pPr>
              <a:r>
                <a:rPr lang="en-US" sz="2499" b="1">
                  <a:solidFill>
                    <a:srgbClr val="445DA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09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2605</TotalTime>
  <Words>433</Words>
  <Application>Microsoft Macintosh PowerPoint</Application>
  <PresentationFormat>Custom</PresentationFormat>
  <Paragraphs>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Ample Display</vt:lpstr>
      <vt:lpstr>Calibri</vt:lpstr>
      <vt:lpstr>Public Sans</vt:lpstr>
      <vt:lpstr>Playfair Display Bold</vt:lpstr>
      <vt:lpstr>Public Sans Bold</vt:lpstr>
      <vt:lpstr>Arial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The ACM Web Conference 2025 Sydney, Australia</dc:title>
  <cp:lastModifiedBy>Vamsi Krishna Pasam</cp:lastModifiedBy>
  <cp:revision>1</cp:revision>
  <dcterms:created xsi:type="dcterms:W3CDTF">2006-08-16T00:00:00Z</dcterms:created>
  <dcterms:modified xsi:type="dcterms:W3CDTF">2025-03-29T04:24:00Z</dcterms:modified>
  <dc:identifier>DAGi4sAXcjs</dc:identifier>
</cp:coreProperties>
</file>